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9" r:id="rId4"/>
    <p:sldId id="294" r:id="rId5"/>
    <p:sldId id="293" r:id="rId6"/>
    <p:sldId id="295" r:id="rId7"/>
    <p:sldId id="296" r:id="rId8"/>
    <p:sldId id="284" r:id="rId9"/>
    <p:sldId id="297" r:id="rId10"/>
    <p:sldId id="287" r:id="rId11"/>
    <p:sldId id="299" r:id="rId12"/>
    <p:sldId id="29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5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0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0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3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5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3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17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9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7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3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3696-51DF-4C1A-8297-98423E49DB6D}" type="datetimeFigureOut">
              <a:rPr lang="nl-NL" smtClean="0"/>
              <a:t>30-12-2016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6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45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6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g"/><Relationship Id="rId2" Type="http://schemas.openxmlformats.org/officeDocument/2006/relationships/image" Target="../media/image12.gif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.jpg"/><Relationship Id="rId7" Type="http://schemas.openxmlformats.org/officeDocument/2006/relationships/image" Target="../media/image34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3975" y="3649362"/>
            <a:ext cx="9144000" cy="1727501"/>
          </a:xfrm>
        </p:spPr>
        <p:txBody>
          <a:bodyPr>
            <a:normAutofit/>
          </a:bodyPr>
          <a:lstStyle/>
          <a:p>
            <a:r>
              <a:rPr lang="nl-NL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Het interbellum</a:t>
            </a:r>
            <a: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/>
            </a:r>
            <a:b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nl-NL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Nederland in het interbellum</a:t>
            </a:r>
            <a:endParaRPr lang="nl-N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2175" y="5478463"/>
            <a:ext cx="5638800" cy="121761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Tijd van wereldoorlogen</a:t>
            </a:r>
          </a:p>
          <a:p>
            <a:r>
              <a:rPr lang="nl-NL" sz="3200" b="1" dirty="0" smtClean="0">
                <a:solidFill>
                  <a:srgbClr val="FF0000"/>
                </a:solidFill>
              </a:rPr>
              <a:t>1900 – 1950   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9" y="5478463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52" y="120425"/>
            <a:ext cx="2449707" cy="36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27" y="171854"/>
            <a:ext cx="2422108" cy="3097750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77151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1931: </a:t>
            </a:r>
            <a:r>
              <a:rPr lang="nl-NL" sz="2800" b="1" dirty="0" smtClean="0">
                <a:solidFill>
                  <a:srgbClr val="FF0000"/>
                </a:solidFill>
              </a:rPr>
              <a:t>NSB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nl-NL" sz="2800" b="1" dirty="0" err="1" smtClean="0"/>
              <a:t>ationaal</a:t>
            </a:r>
            <a:r>
              <a:rPr lang="nl-NL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nl-NL" sz="2800" b="1" dirty="0" err="1" smtClean="0"/>
              <a:t>ocialistische</a:t>
            </a:r>
            <a:r>
              <a:rPr lang="nl-NL" sz="2800" b="1" dirty="0" smtClean="0"/>
              <a:t> </a:t>
            </a:r>
            <a:r>
              <a:rPr lang="nl-NL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nl-NL" sz="2800" b="1" dirty="0" smtClean="0"/>
              <a:t>eweging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Anton Mussert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Fascist: Mussolini als voorbeeld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Antwoord op de crisis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Tegen de regering Colijn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Tegen communisten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560" y="153161"/>
            <a:ext cx="9974288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Nederlandse nationaalsocialisten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87" y="1107289"/>
            <a:ext cx="2814414" cy="18575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396" y="3342725"/>
            <a:ext cx="2220995" cy="3322002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92" y="3426319"/>
            <a:ext cx="2546691" cy="324703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84" y="3342725"/>
            <a:ext cx="2236623" cy="33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97558" y="748539"/>
            <a:ext cx="65726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Tweede Kamerverkiezing 1937: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NSB</a:t>
            </a:r>
            <a:r>
              <a:rPr lang="nl-NL" sz="2800" b="1" dirty="0" smtClean="0"/>
              <a:t>: 4% van de stemmen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Communisten: </a:t>
            </a:r>
            <a:r>
              <a:rPr lang="nl-NL" sz="2800" b="1" dirty="0"/>
              <a:t>3% van de </a:t>
            </a:r>
            <a:r>
              <a:rPr lang="nl-NL" sz="2800" b="1" dirty="0" smtClean="0"/>
              <a:t>stemmen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Nederland niet totalitair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Geen Eerste Wereldoorlog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Geen straf / wederopbouw / woede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Verzuiling zorgde voor veiligheid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Colijn was sterke leider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11027422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Geen totalitaire machten in Nederland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87" y="1107289"/>
            <a:ext cx="2814414" cy="18575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60" y="3032598"/>
            <a:ext cx="2473664" cy="368360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93" y="3545248"/>
            <a:ext cx="2612255" cy="3124658"/>
          </a:xfrm>
          <a:prstGeom prst="rect">
            <a:avLst/>
          </a:prstGeom>
        </p:spPr>
      </p:pic>
      <p:pic>
        <p:nvPicPr>
          <p:cNvPr id="2050" name="Picture 2" descr="Bestand:Communist star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33" y="861447"/>
            <a:ext cx="2197227" cy="20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53" y="3545248"/>
            <a:ext cx="3889693" cy="265830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03" y="3246575"/>
            <a:ext cx="4651716" cy="3499179"/>
          </a:xfrm>
          <a:prstGeom prst="rect">
            <a:avLst/>
          </a:prstGeom>
        </p:spPr>
      </p:pic>
      <p:sp>
        <p:nvSpPr>
          <p:cNvPr id="2" name="Vermenigvuldigen 1"/>
          <p:cNvSpPr/>
          <p:nvPr/>
        </p:nvSpPr>
        <p:spPr>
          <a:xfrm>
            <a:off x="6050119" y="808616"/>
            <a:ext cx="3775449" cy="245485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ermenigvuldigen 11"/>
          <p:cNvSpPr/>
          <p:nvPr/>
        </p:nvSpPr>
        <p:spPr>
          <a:xfrm>
            <a:off x="8969221" y="791718"/>
            <a:ext cx="3775449" cy="245485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247117" y="574522"/>
            <a:ext cx="150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1920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18710" y="574522"/>
            <a:ext cx="72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1900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6843506" y="569006"/>
            <a:ext cx="89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1930</a:t>
            </a:r>
            <a:endParaRPr lang="nl-NL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9145968" y="578807"/>
            <a:ext cx="98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1940</a:t>
            </a:r>
            <a:endParaRPr lang="nl-NL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11266143" y="574522"/>
            <a:ext cx="78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1950</a:t>
            </a:r>
            <a:endParaRPr lang="nl-NL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2369257" y="548680"/>
            <a:ext cx="78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1910</a:t>
            </a:r>
            <a:endParaRPr lang="nl-NL" b="1" dirty="0"/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6850565" y="980728"/>
            <a:ext cx="0" cy="16282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 flipH="1">
            <a:off x="4394445" y="980728"/>
            <a:ext cx="8352" cy="23025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2369257" y="3303205"/>
            <a:ext cx="2223692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1914 – 1918 </a:t>
            </a:r>
          </a:p>
          <a:p>
            <a:r>
              <a:rPr lang="nl-NL" b="1" dirty="0" smtClean="0"/>
              <a:t>Eerste Wereldoorlog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4831701" y="2607141"/>
            <a:ext cx="22364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1929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Beurskrach New York</a:t>
            </a:r>
            <a:endParaRPr lang="nl-NL" dirty="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7949117" y="980728"/>
            <a:ext cx="6163" cy="3233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7735066" y="4214072"/>
            <a:ext cx="32277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1933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Aanpassingspolitiek van Colijn</a:t>
            </a:r>
            <a:endParaRPr lang="nl-NL" dirty="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7464153" y="980729"/>
            <a:ext cx="0" cy="24542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4915755" y="3434994"/>
            <a:ext cx="281931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1931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Oprichting NSB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6" y="4902528"/>
            <a:ext cx="2080183" cy="1706401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7" y="4916102"/>
            <a:ext cx="2823782" cy="1593419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54" y="4902528"/>
            <a:ext cx="1220023" cy="1816775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32" y="4911866"/>
            <a:ext cx="1329885" cy="1807436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72" y="5365375"/>
            <a:ext cx="2015278" cy="1257003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12" y="5365375"/>
            <a:ext cx="1805236" cy="1353927"/>
          </a:xfrm>
          <a:prstGeom prst="rect">
            <a:avLst/>
          </a:prstGeom>
        </p:spPr>
      </p:pic>
      <p:cxnSp>
        <p:nvCxnSpPr>
          <p:cNvPr id="52" name="Rechte verbindingslijn met pijl 51"/>
          <p:cNvCxnSpPr/>
          <p:nvPr/>
        </p:nvCxnSpPr>
        <p:spPr>
          <a:xfrm>
            <a:off x="6843506" y="980728"/>
            <a:ext cx="0" cy="16282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4909395" y="980728"/>
            <a:ext cx="2247685" cy="50405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02520" y="980728"/>
            <a:ext cx="2247685" cy="50405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5" name="Rechte verbindingslijn met pijl 54"/>
          <p:cNvCxnSpPr/>
          <p:nvPr/>
        </p:nvCxnSpPr>
        <p:spPr>
          <a:xfrm>
            <a:off x="8558290" y="975033"/>
            <a:ext cx="1605" cy="22959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/>
          <p:cNvSpPr txBox="1"/>
          <p:nvPr/>
        </p:nvSpPr>
        <p:spPr>
          <a:xfrm>
            <a:off x="8253634" y="3284457"/>
            <a:ext cx="32277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1936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Einde crisis in </a:t>
            </a:r>
            <a:r>
              <a:rPr lang="nl-NL" b="1" dirty="0"/>
              <a:t>N</a:t>
            </a:r>
            <a:r>
              <a:rPr lang="nl-NL" b="1" dirty="0" smtClean="0"/>
              <a:t>ederland</a:t>
            </a:r>
            <a:endParaRPr lang="nl-NL" dirty="0"/>
          </a:p>
        </p:txBody>
      </p:sp>
      <p:cxnSp>
        <p:nvCxnSpPr>
          <p:cNvPr id="57" name="Rechte verbindingslijn met pijl 56"/>
          <p:cNvCxnSpPr/>
          <p:nvPr/>
        </p:nvCxnSpPr>
        <p:spPr>
          <a:xfrm>
            <a:off x="9155255" y="998142"/>
            <a:ext cx="0" cy="13954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vak 57"/>
          <p:cNvSpPr txBox="1"/>
          <p:nvPr/>
        </p:nvSpPr>
        <p:spPr>
          <a:xfrm>
            <a:off x="8855312" y="2385453"/>
            <a:ext cx="26260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1939 – 1945 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Tweede Wereldoorlog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161774" y="980728"/>
            <a:ext cx="2247685" cy="50405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1" name="Rechte verbindingslijn met pijl 60"/>
          <p:cNvCxnSpPr/>
          <p:nvPr/>
        </p:nvCxnSpPr>
        <p:spPr>
          <a:xfrm flipH="1">
            <a:off x="3603415" y="1000690"/>
            <a:ext cx="8352" cy="23025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>
            <a:off x="10492921" y="1000690"/>
            <a:ext cx="1179" cy="14063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9410911" y="980728"/>
            <a:ext cx="2247685" cy="50405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660012" y="980728"/>
            <a:ext cx="2247685" cy="50405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/>
          <p:cNvSpPr/>
          <p:nvPr/>
        </p:nvSpPr>
        <p:spPr>
          <a:xfrm>
            <a:off x="4399422" y="1484653"/>
            <a:ext cx="4755833" cy="504056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nterbellum (1918 – 1939)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hthoek 70"/>
          <p:cNvSpPr/>
          <p:nvPr/>
        </p:nvSpPr>
        <p:spPr>
          <a:xfrm>
            <a:off x="3603415" y="1484653"/>
            <a:ext cx="799382" cy="5040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1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hthoek 71"/>
          <p:cNvSpPr/>
          <p:nvPr/>
        </p:nvSpPr>
        <p:spPr>
          <a:xfrm>
            <a:off x="9151649" y="1473080"/>
            <a:ext cx="1339820" cy="5040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2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2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35" grpId="0" animBg="1"/>
      <p:bldP spid="44" grpId="0" animBg="1"/>
      <p:bldP spid="56" grpId="0" animBg="1"/>
      <p:bldP spid="58" grpId="0" animBg="1"/>
      <p:bldP spid="64" grpId="0" animBg="1"/>
      <p:bldP spid="71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1919 – 1929: rust en welvaart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97560" y="493046"/>
            <a:ext cx="73273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Nederland was neutraal tijdens WO 1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Makkelijk om de draad op te pakken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Geen vernielingen of doden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Groeiende welvaart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Hoge vraag naar Nederlandse producten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Lage werkloosheid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Meer </a:t>
            </a:r>
            <a:r>
              <a:rPr lang="en-US" sz="2800" b="1" dirty="0" err="1" smtClean="0"/>
              <a:t>fietsen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weinig</a:t>
            </a:r>
            <a:r>
              <a:rPr lang="en-US" sz="2800" b="1" dirty="0" smtClean="0"/>
              <a:t> auto’s)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Luchtvaart</a:t>
            </a:r>
            <a:endParaRPr lang="en-US" sz="28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KLM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Uiver</a:t>
            </a:r>
            <a:endParaRPr lang="nl-NL" sz="2800" b="1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64" y="3993777"/>
            <a:ext cx="1927929" cy="27483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893" y="250515"/>
            <a:ext cx="3064123" cy="43344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441" y="4760999"/>
            <a:ext cx="2619470" cy="183199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00" y="3760129"/>
            <a:ext cx="4575282" cy="28328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18" y="944831"/>
            <a:ext cx="4363464" cy="52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1919 – 1929: rust en welvaart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97560" y="748539"/>
            <a:ext cx="5819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Confessionele regeringen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Katholieken en protestanten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RKSP, ARP en CHU</a:t>
            </a:r>
            <a:endParaRPr lang="nl-NL" sz="28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Absolute meerderheid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Meer dan de helft van de zetels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De macht in het land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655" y="2899421"/>
            <a:ext cx="2368501" cy="38622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01" y="2899953"/>
            <a:ext cx="2958390" cy="387280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89" y="2899421"/>
            <a:ext cx="2593642" cy="38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1919 – 1929: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verzuiling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2029" y="872088"/>
            <a:ext cx="116282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Samenleving was </a:t>
            </a:r>
            <a:r>
              <a:rPr lang="nl-NL" sz="2800" b="1" dirty="0" smtClean="0">
                <a:solidFill>
                  <a:srgbClr val="FF0000"/>
                </a:solidFill>
              </a:rPr>
              <a:t>verzuild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800" b="1" dirty="0" smtClean="0"/>
              <a:t>Katholieken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/>
              <a:t>Protestanten</a:t>
            </a:r>
            <a:endParaRPr lang="en-US" sz="2800" b="1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/>
              <a:t>Socialisten</a:t>
            </a:r>
            <a:endParaRPr lang="en-US" sz="2800" b="1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/>
              <a:t>Liberalen</a:t>
            </a:r>
            <a:r>
              <a:rPr lang="en-US" sz="2800" b="1" dirty="0" smtClean="0"/>
              <a:t> 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Naast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elkaar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leven</a:t>
            </a:r>
            <a:endParaRPr lang="en-US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Niet</a:t>
            </a:r>
            <a:r>
              <a:rPr lang="en-US" sz="2800" b="1" dirty="0" smtClean="0"/>
              <a:t>: met </a:t>
            </a:r>
            <a:r>
              <a:rPr lang="en-US" sz="2800" b="1" dirty="0" err="1" smtClean="0"/>
              <a:t>elkaar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leven</a:t>
            </a:r>
            <a:endParaRPr lang="en-US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Eigen </a:t>
            </a:r>
            <a:r>
              <a:rPr lang="en-US" sz="2800" b="1" dirty="0" err="1" smtClean="0"/>
              <a:t>scholen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omroep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voetbalclub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ziekenhuis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muziekkorps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enzovoort</a:t>
            </a:r>
            <a:r>
              <a:rPr lang="en-US" sz="2800" b="1" dirty="0" smtClean="0"/>
              <a:t>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Iedere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groep</a:t>
            </a:r>
            <a:r>
              <a:rPr lang="en-US" sz="2800" b="1" dirty="0" smtClean="0"/>
              <a:t> had </a:t>
            </a:r>
            <a:r>
              <a:rPr lang="en-US" sz="2800" b="1" dirty="0" err="1" smtClean="0"/>
              <a:t>zijn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eigen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zuil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78" y="704884"/>
            <a:ext cx="7055440" cy="482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95444"/>
              </p:ext>
            </p:extLst>
          </p:nvPr>
        </p:nvGraphicFramePr>
        <p:xfrm>
          <a:off x="1637387" y="855866"/>
          <a:ext cx="9200270" cy="570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054">
                  <a:extLst>
                    <a:ext uri="{9D8B030D-6E8A-4147-A177-3AD203B41FA5}">
                      <a16:colId xmlns:a16="http://schemas.microsoft.com/office/drawing/2014/main" val="2480488229"/>
                    </a:ext>
                  </a:extLst>
                </a:gridCol>
                <a:gridCol w="1840054">
                  <a:extLst>
                    <a:ext uri="{9D8B030D-6E8A-4147-A177-3AD203B41FA5}">
                      <a16:colId xmlns:a16="http://schemas.microsoft.com/office/drawing/2014/main" val="2103190118"/>
                    </a:ext>
                  </a:extLst>
                </a:gridCol>
                <a:gridCol w="1840054">
                  <a:extLst>
                    <a:ext uri="{9D8B030D-6E8A-4147-A177-3AD203B41FA5}">
                      <a16:colId xmlns:a16="http://schemas.microsoft.com/office/drawing/2014/main" val="1113860659"/>
                    </a:ext>
                  </a:extLst>
                </a:gridCol>
                <a:gridCol w="1840054">
                  <a:extLst>
                    <a:ext uri="{9D8B030D-6E8A-4147-A177-3AD203B41FA5}">
                      <a16:colId xmlns:a16="http://schemas.microsoft.com/office/drawing/2014/main" val="720505532"/>
                    </a:ext>
                  </a:extLst>
                </a:gridCol>
                <a:gridCol w="1840054">
                  <a:extLst>
                    <a:ext uri="{9D8B030D-6E8A-4147-A177-3AD203B41FA5}">
                      <a16:colId xmlns:a16="http://schemas.microsoft.com/office/drawing/2014/main" val="2144574421"/>
                    </a:ext>
                  </a:extLst>
                </a:gridCol>
              </a:tblGrid>
              <a:tr h="659425">
                <a:tc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omroep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krant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politieke partij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onderwijs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013719"/>
                  </a:ext>
                </a:extLst>
              </a:tr>
              <a:tr h="1262325"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Katholieken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KRO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 </a:t>
                      </a:r>
                      <a:r>
                        <a:rPr lang="en-US" b="1" dirty="0" err="1" smtClean="0"/>
                        <a:t>Volksrant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RKSP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Rooms-</a:t>
                      </a:r>
                      <a:r>
                        <a:rPr lang="en-US" b="1" dirty="0" err="1" smtClean="0"/>
                        <a:t>Katholieke</a:t>
                      </a:r>
                      <a:r>
                        <a:rPr lang="en-US" b="1" dirty="0" smtClean="0"/>
                        <a:t> school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844797"/>
                  </a:ext>
                </a:extLst>
              </a:tr>
              <a:tr h="1262325"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Protestanten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NCRV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 </a:t>
                      </a:r>
                      <a:r>
                        <a:rPr lang="en-US" b="1" dirty="0" err="1" smtClean="0"/>
                        <a:t>Standaard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ARP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School met den </a:t>
                      </a:r>
                      <a:r>
                        <a:rPr lang="en-US" b="1" dirty="0" err="1" smtClean="0"/>
                        <a:t>Bijbel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001434"/>
                  </a:ext>
                </a:extLst>
              </a:tr>
              <a:tr h="1262325"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Socialisten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VARA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Het Volk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SDAP</a:t>
                      </a:r>
                      <a:endParaRPr lang="nl-NL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Openbare</a:t>
                      </a:r>
                      <a:r>
                        <a:rPr lang="en-US" b="1" dirty="0" smtClean="0"/>
                        <a:t> school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2881653"/>
                  </a:ext>
                </a:extLst>
              </a:tr>
              <a:tr h="1262325"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Liberalen</a:t>
                      </a:r>
                      <a:r>
                        <a:rPr lang="nl-NL" b="1" dirty="0" smtClean="0"/>
                        <a:t> 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AVRO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Algemeen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Handelsblad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VDB</a:t>
                      </a:r>
                      <a:endParaRPr lang="nl-NL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4541644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52" y="1529131"/>
            <a:ext cx="733425" cy="12382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779184"/>
            <a:ext cx="1166471" cy="12194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33" y="4109457"/>
            <a:ext cx="778391" cy="10764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5296737"/>
            <a:ext cx="1123678" cy="11236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07" y="1966757"/>
            <a:ext cx="1691760" cy="2739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1" y="2965269"/>
            <a:ext cx="1728662" cy="88827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36" y="4349931"/>
            <a:ext cx="1589372" cy="44945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1" y="5629608"/>
            <a:ext cx="1626676" cy="61443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05" y="1668196"/>
            <a:ext cx="733425" cy="96012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58" y="2820802"/>
            <a:ext cx="714720" cy="121949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76" y="4167722"/>
            <a:ext cx="778391" cy="104320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84" y="5338355"/>
            <a:ext cx="773882" cy="112367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1608900"/>
            <a:ext cx="1690607" cy="102492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735" y="2671900"/>
            <a:ext cx="1458493" cy="158738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397" y="4530086"/>
            <a:ext cx="1690070" cy="1265920"/>
          </a:xfrm>
          <a:prstGeom prst="rect">
            <a:avLst/>
          </a:prstGeom>
        </p:spPr>
      </p:pic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343120" y="102832"/>
            <a:ext cx="7951793" cy="753034"/>
          </a:xfrm>
        </p:spPr>
        <p:txBody>
          <a:bodyPr>
            <a:normAutofit/>
          </a:bodyPr>
          <a:lstStyle/>
          <a:p>
            <a:r>
              <a:rPr lang="nl-N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1919 – 1929: </a:t>
            </a:r>
            <a:r>
              <a:rPr lang="nl-N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verzuiling</a:t>
            </a:r>
            <a:endParaRPr lang="nl-N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97559" y="748539"/>
            <a:ext cx="8781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Wall Street Crash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Aandelencrisis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Mensen zijn hun geld kwijt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Bedrijven gaan failliet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Crisis in de VS </a:t>
            </a:r>
            <a:r>
              <a:rPr lang="nl-NL" sz="2800" b="1" dirty="0" smtClean="0">
                <a:sym typeface="Wingdings" panose="05000000000000000000" pitchFamily="2" charset="2"/>
              </a:rPr>
              <a:t> crisis in Nederland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Handel omlaag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Productie omlaag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Werkloosheid omhoog</a:t>
            </a:r>
            <a:endParaRPr lang="nl-NL" sz="2800" b="1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1929 –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De Grote Crisis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3" y="3133105"/>
            <a:ext cx="6388718" cy="360506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15" y="347401"/>
            <a:ext cx="5040779" cy="380578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18" y="190755"/>
            <a:ext cx="4294370" cy="3805789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1913128" y="4291075"/>
          <a:ext cx="8245856" cy="233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608">
                <a:tc>
                  <a:txBody>
                    <a:bodyPr/>
                    <a:lstStyle/>
                    <a:p>
                      <a:r>
                        <a:rPr lang="nl-NL" b="1" dirty="0" smtClean="0"/>
                        <a:t>bedrijf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September 1929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November 1929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waardevermindering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608">
                <a:tc>
                  <a:txBody>
                    <a:bodyPr/>
                    <a:lstStyle/>
                    <a:p>
                      <a:r>
                        <a:rPr lang="nl-NL" b="1" dirty="0" smtClean="0"/>
                        <a:t>General Motors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$ 72,75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$ 36,00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51%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608">
                <a:tc>
                  <a:txBody>
                    <a:bodyPr/>
                    <a:lstStyle/>
                    <a:p>
                      <a:r>
                        <a:rPr lang="nl-NL" b="1" dirty="0" smtClean="0"/>
                        <a:t>U.S.</a:t>
                      </a:r>
                      <a:r>
                        <a:rPr lang="nl-NL" b="1" baseline="0" dirty="0" smtClean="0"/>
                        <a:t> Steel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$ 261,50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$ 150,00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43%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608">
                <a:tc>
                  <a:txBody>
                    <a:bodyPr/>
                    <a:lstStyle/>
                    <a:p>
                      <a:r>
                        <a:rPr lang="nl-NL" b="1" dirty="0" smtClean="0"/>
                        <a:t>Radio Corporation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$ 101,00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$ 28,00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73%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al 4"/>
          <p:cNvSpPr/>
          <p:nvPr/>
        </p:nvSpPr>
        <p:spPr>
          <a:xfrm>
            <a:off x="9765792" y="813816"/>
            <a:ext cx="658368" cy="17348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6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9" y="3376083"/>
            <a:ext cx="5655172" cy="3370254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87812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/>
              <a:t>Crisis komt hard aan in Nederland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Hoge inflatie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Economische krimp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Enorme werkeloosheid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mensen met een </a:t>
            </a:r>
            <a:r>
              <a:rPr lang="nl-NL" sz="2800" b="1" dirty="0" smtClean="0">
                <a:solidFill>
                  <a:srgbClr val="FF0000"/>
                </a:solidFill>
              </a:rPr>
              <a:t>uitkering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Nauwelijks voldoende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Stempelen</a:t>
            </a:r>
            <a:r>
              <a:rPr lang="nl-NL" sz="2800" b="1" dirty="0" smtClean="0"/>
              <a:t>: vernedering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Fietsplaatje: vernedering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Werkverschaffing: </a:t>
            </a:r>
            <a:r>
              <a:rPr lang="nl-NL" sz="2800" b="1" dirty="0" err="1" smtClean="0"/>
              <a:t>Goffert</a:t>
            </a:r>
            <a:r>
              <a:rPr lang="nl-NL" sz="2800" b="1" dirty="0" smtClean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1929 – 1933: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Crisis in Nederland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45" y="1106545"/>
            <a:ext cx="3986035" cy="5397091"/>
          </a:xfrm>
          <a:prstGeom prst="rect">
            <a:avLst/>
          </a:prstGeom>
        </p:spPr>
      </p:pic>
      <p:sp>
        <p:nvSpPr>
          <p:cNvPr id="10" name="Ovaal 9"/>
          <p:cNvSpPr/>
          <p:nvPr/>
        </p:nvSpPr>
        <p:spPr>
          <a:xfrm>
            <a:off x="2720625" y="5248289"/>
            <a:ext cx="292608" cy="21694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16" y="1080423"/>
            <a:ext cx="4314438" cy="288991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04" y="3353646"/>
            <a:ext cx="5439293" cy="3392691"/>
          </a:xfrm>
          <a:prstGeom prst="rect">
            <a:avLst/>
          </a:prstGeom>
        </p:spPr>
      </p:pic>
      <p:sp>
        <p:nvSpPr>
          <p:cNvPr id="21" name="Ovaal 20"/>
          <p:cNvSpPr/>
          <p:nvPr/>
        </p:nvSpPr>
        <p:spPr>
          <a:xfrm>
            <a:off x="8872280" y="3805091"/>
            <a:ext cx="292608" cy="21694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29" y="4348046"/>
            <a:ext cx="4189956" cy="2398291"/>
          </a:xfrm>
          <a:prstGeom prst="rect">
            <a:avLst/>
          </a:prstGeom>
        </p:spPr>
      </p:pic>
      <p:sp>
        <p:nvSpPr>
          <p:cNvPr id="23" name="Ovaal 22"/>
          <p:cNvSpPr/>
          <p:nvPr/>
        </p:nvSpPr>
        <p:spPr>
          <a:xfrm>
            <a:off x="9413196" y="5113718"/>
            <a:ext cx="880769" cy="8709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16" y="851300"/>
            <a:ext cx="4314438" cy="3056671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07" y="4032703"/>
            <a:ext cx="4603338" cy="2625146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520688" y="3850860"/>
            <a:ext cx="3675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</a:t>
            </a:r>
            <a:r>
              <a:rPr lang="nl-NL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Bloedkuul</a:t>
            </a:r>
            <a:r>
              <a:rPr lang="nl-NL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  <a:endParaRPr lang="nl-NL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06797 0.256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9127 -0.210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10" grpId="0" animBg="1"/>
      <p:bldP spid="10" grpId="1" animBg="1"/>
      <p:bldP spid="10" grpId="2" animBg="1"/>
      <p:bldP spid="21" grpId="0" animBg="1"/>
      <p:bldP spid="21" grpId="1" animBg="1"/>
      <p:bldP spid="21" grpId="2" animBg="1"/>
      <p:bldP spid="23" grpId="0" animBg="1"/>
      <p:bldP spid="23" grpId="1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1933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–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1940: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aanpassingspolitiek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66" y="971113"/>
            <a:ext cx="4207773" cy="5718744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60" y="748539"/>
            <a:ext cx="61334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Colijn wordt </a:t>
            </a:r>
            <a:r>
              <a:rPr lang="nl-NL" sz="2800" b="1" dirty="0" smtClean="0">
                <a:solidFill>
                  <a:srgbClr val="FF0000"/>
                </a:solidFill>
              </a:rPr>
              <a:t>minister-president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Regeringsleider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ARP (protestant)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Aanpakken van de crisis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Begroting op orde brengen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Uitkeringen omlaag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Salarissen ambtenaren omlaag</a:t>
            </a:r>
          </a:p>
          <a:p>
            <a:pPr lvl="1">
              <a:lnSpc>
                <a:spcPct val="150000"/>
              </a:lnSpc>
            </a:pPr>
            <a:r>
              <a:rPr lang="nl-NL" sz="2800" b="1" dirty="0" smtClean="0"/>
              <a:t>= bezuinigen  </a:t>
            </a:r>
          </a:p>
          <a:p>
            <a:pPr lvl="1">
              <a:lnSpc>
                <a:spcPct val="150000"/>
              </a:lnSpc>
            </a:pPr>
            <a:r>
              <a:rPr lang="nl-NL" sz="2800" b="1" dirty="0" smtClean="0"/>
              <a:t>= </a:t>
            </a:r>
            <a:r>
              <a:rPr lang="nl-NL" sz="2800" b="1" dirty="0" smtClean="0">
                <a:solidFill>
                  <a:srgbClr val="FF0000"/>
                </a:solidFill>
              </a:rPr>
              <a:t>aanpassingspolitiek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4" y="1614978"/>
            <a:ext cx="5480722" cy="4888211"/>
          </a:xfrm>
          <a:prstGeom prst="rect">
            <a:avLst/>
          </a:prstGeom>
        </p:spPr>
      </p:pic>
      <p:cxnSp>
        <p:nvCxnSpPr>
          <p:cNvPr id="3" name="Rechte verbindingslijn met pijl 2"/>
          <p:cNvCxnSpPr/>
          <p:nvPr/>
        </p:nvCxnSpPr>
        <p:spPr>
          <a:xfrm flipV="1">
            <a:off x="9144000" y="748539"/>
            <a:ext cx="1479176" cy="110715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7584142" y="2499559"/>
            <a:ext cx="2111188" cy="186781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88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12096 -0.44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224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1967 0.2541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13" grpId="0" animBg="1"/>
      <p:bldP spid="13" grpId="1" animBg="1"/>
      <p:bldP spid="1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1933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–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1940: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aanpassingspolitiek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36" y="1411940"/>
            <a:ext cx="1743803" cy="2369985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43771" y="621396"/>
            <a:ext cx="77198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Tot 1936: crisis wordt niet minder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Vanaf 1936: het gaat weer beter met Nederland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Werkloosheid gaat omlaag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Economie bijna op niveau van vóór de crisis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Colijn krijgt het krediet voor dit succes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13" y="3853000"/>
            <a:ext cx="4616675" cy="28795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9" y="3854953"/>
            <a:ext cx="4851644" cy="2891384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298851" y="4231045"/>
            <a:ext cx="251032" cy="1561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4036364" y="4162913"/>
            <a:ext cx="251032" cy="1561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9037842" y="5696775"/>
            <a:ext cx="251032" cy="1561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9775355" y="5588302"/>
            <a:ext cx="251032" cy="1561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6" name="Picture 2" descr="Afbeeldingsresultaat voor party hat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82" y="400066"/>
            <a:ext cx="1116766" cy="15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confetti 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874" y="892677"/>
            <a:ext cx="2814627" cy="13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06055 -0.0099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5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638 -0.019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05898 0.107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06588 -0.1553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8" grpId="0" animBg="1"/>
      <p:bldP spid="8" grpId="1" animBg="1"/>
      <p:bldP spid="8" grpId="2" animBg="1"/>
      <p:bldP spid="9" grpId="0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2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436</Words>
  <Application>Microsoft Office PowerPoint</Application>
  <PresentationFormat>Breedbeeld</PresentationFormat>
  <Paragraphs>145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Broadway</vt:lpstr>
      <vt:lpstr>Calibri</vt:lpstr>
      <vt:lpstr>Calibri Light</vt:lpstr>
      <vt:lpstr>Old English Text MT</vt:lpstr>
      <vt:lpstr>Wingdings</vt:lpstr>
      <vt:lpstr>Kantoorthema</vt:lpstr>
      <vt:lpstr>Het interbellum Nederland in het interbellum</vt:lpstr>
      <vt:lpstr>1919 – 1929: rust en welvaart</vt:lpstr>
      <vt:lpstr>1919 – 1929: rust en welvaart</vt:lpstr>
      <vt:lpstr>1919 – 1929: verzuiling</vt:lpstr>
      <vt:lpstr>1919 – 1929: verzuiling</vt:lpstr>
      <vt:lpstr>1929 – De Grote Crisis</vt:lpstr>
      <vt:lpstr>1929 – 1933: Crisis in Nederland</vt:lpstr>
      <vt:lpstr>1933 – 1940: aanpassingspolitiek</vt:lpstr>
      <vt:lpstr>1933 – 1940: aanpassingspolitiek</vt:lpstr>
      <vt:lpstr>Nederlandse nationaalsocialisten</vt:lpstr>
      <vt:lpstr>Geen totalitaire machten in Nederland</vt:lpstr>
      <vt:lpstr>PowerPoint-presentatie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Wereldoorlog oorzaken en aanleiding</dc:title>
  <dc:creator>SPVOZN</dc:creator>
  <cp:lastModifiedBy>Claudio Ruffin</cp:lastModifiedBy>
  <cp:revision>165</cp:revision>
  <dcterms:created xsi:type="dcterms:W3CDTF">2015-11-11T10:17:59Z</dcterms:created>
  <dcterms:modified xsi:type="dcterms:W3CDTF">2016-12-30T09:06:47Z</dcterms:modified>
</cp:coreProperties>
</file>